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69c0f85de4a4f31" /><Relationship Type="http://schemas.openxmlformats.org/officeDocument/2006/relationships/extended-properties" Target="/docProps/app.xml" Id="R20d8a197f9b14713" /><Relationship Type="http://schemas.openxmlformats.org/officeDocument/2006/relationships/officeDocument" Target="/ppt/presentation.xml" Id="Rf9bc55fa88f84761" /></Relationships>
</file>

<file path=ppt/presentation.xml><?xml version="1.0" encoding="utf-8"?>
<p:presentation xmlns:p="http://schemas.openxmlformats.org/presentationml/2006/main">
  <p:sldMasterIdLst>
    <p:sldMasterId xmlns:r="http://schemas.openxmlformats.org/officeDocument/2006/relationships" id="2147483648" r:id="R2f62d826d0754ec2"/>
  </p:sldMasterIdLst>
  <p:notesMasterIdLst>
    <p:notesMasterId xmlns:r="http://schemas.openxmlformats.org/officeDocument/2006/relationships" r:id="Rcb2b1efd97024807"/>
  </p:notesMasterIdLst>
  <p:sldIdLst>
    <p:sldId xmlns:r="http://schemas.openxmlformats.org/officeDocument/2006/relationships" id="256" r:id="Ree823609359a4948"/>
    <p:sldId xmlns:r="http://schemas.openxmlformats.org/officeDocument/2006/relationships" id="257" r:id="R84cb1b4590eb4462"/>
    <p:sldId xmlns:r="http://schemas.openxmlformats.org/officeDocument/2006/relationships" id="258" r:id="R1f8904225d0341a2"/>
    <p:sldId xmlns:r="http://schemas.openxmlformats.org/officeDocument/2006/relationships" id="259" r:id="R1bf79b721a594d0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91f264339840d3" /><Relationship Type="http://schemas.openxmlformats.org/officeDocument/2006/relationships/slideMaster" Target="/ppt/slideMasters/slideMaster1.xml" Id="R2f62d826d0754ec2" /><Relationship Type="http://schemas.openxmlformats.org/officeDocument/2006/relationships/notesMaster" Target="/ppt/notesMasters/notesMaster1.xml" Id="Rcb2b1efd97024807" /><Relationship Type="http://schemas.openxmlformats.org/officeDocument/2006/relationships/presProps" Target="/ppt/presProps.xml" Id="R8664b25120574e70" /><Relationship Type="http://schemas.openxmlformats.org/officeDocument/2006/relationships/tableStyles" Target="/ppt/tableStyles.xml" Id="R422865be34a144b4" /><Relationship Type="http://schemas.openxmlformats.org/officeDocument/2006/relationships/slide" Target="/ppt/slides/slide1.xml" Id="Ree823609359a4948" /><Relationship Type="http://schemas.openxmlformats.org/officeDocument/2006/relationships/slide" Target="/ppt/slides/slide2.xml" Id="R84cb1b4590eb4462" /><Relationship Type="http://schemas.openxmlformats.org/officeDocument/2006/relationships/slide" Target="/ppt/slides/slide3.xml" Id="R1f8904225d0341a2" /><Relationship Type="http://schemas.openxmlformats.org/officeDocument/2006/relationships/slide" Target="/ppt/slides/slide4.xml" Id="R1bf79b721a594d0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b143256dc741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c6f241cc4f8402a" /><Relationship Type="http://schemas.openxmlformats.org/officeDocument/2006/relationships/notesMaster" Target="/ppt/notesMasters/notesMaster1.xml" Id="Reac0aaba33fc43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227658c4404c47" /><Relationship Type="http://schemas.openxmlformats.org/officeDocument/2006/relationships/notesMaster" Target="/ppt/notesMasters/notesMaster1.xml" Id="R976ecc8ed07d45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1fb1730129414e" /><Relationship Type="http://schemas.openxmlformats.org/officeDocument/2006/relationships/notesMaster" Target="/ppt/notesMasters/notesMaster1.xml" Id="R10d22685c81b4d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3a0eedb641304e8e" /><Relationship Type="http://schemas.openxmlformats.org/officeDocument/2006/relationships/notesMaster" Target="/ppt/notesMasters/notesMaster1.xml" Id="Rea02e193232c4a4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 Kross E et al. (2013), Facebook Use Predicts Declines in Subjective Well-Being in Young Adults. https://doi.org/10.1371/journal.pone.0069841 . CC BY. Methods, Participants, PDF p.1: 82 participants, mean age19.52, SD2.17. Materials and Procedure, Phase2, pp.1-2: five text prompts/day for14days, random within168-minute windows from10am to midnight; Facebook use0-100, affect0very positive to100very negative. Results, Attrition and compliance, p.2: three did not complete; two excluded for answering&lt;33%;4,589observations; mean response83.6%. This is observational self-report experience sampling, not randomized assignment. Audience: researcher journal club.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https://doi.org/10.1371/journal.pone.0069841 . Results, Analyses overview and Affective well-being, PDF p.2. Reported values B=.08, chi-square28.90, p&lt;.0001. Model predicts T2 affect from Facebook use during T1-T2 controlling T1 affect, excludes between-day lags, group-mean centers level1predictors, allows intercepts and slopes to vary across participants. Reverse pathway B=-.005, chi-square.05, p=.82. A non-significant reverse pathway does not prove absence of reverse causation. B is not a percentage or standardized effect. Neither confidence intervals nor raw individual data are supplied on this slide because they were not provided for this result in the cited main-text passage.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https://doi.org/10.1371/journal.pone.0069841 . Results, Cognitive well-being, PDF p.3: B=-.012, beta=-.124, t(73)=-2.39,p=.02. Predictor is average Facebook use over14days; outcome is follow-up Satisfaction With Life Scale; controls are baseline life satisfaction and average emotion levels. This is the primary cognitive result, not the later loneliness-adjusted model. Native editable table transcribes reported values without rounding beyond the article. The paper reports baseline and follow-up sample means separately; this conditional association does not claim the sample-average life satisfaction declined.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https://doi.org/10.1371/journal.pone.0069841 . Discussion, Future research, PDF pp.4-5 explicitly asks whether findings generalize to additional age groups and other social networks; calls for experiments manipulating Facebook use to establish definitive causal relations. Caveats p.5 describes effect sizes as relatively small and notes the single bipolar affect scale can obscure positive versus negative affect differences. The final discussion question is a generated presenter prompt, not an author finding. This four-slide sample does not cover every exploratory or moderator analysis, does not claim current platform effects, and is not medical advice. Paper license: Creative Commons Attribution; credit original authors/source. No original figure or photo reproduced.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83afbabb5b48b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42f6e7688f4fe8" /><Relationship Type="http://schemas.openxmlformats.org/officeDocument/2006/relationships/slideLayout" Target="/ppt/slideLayouts/slideLayout1.xml" Id="R872b3f9ba220490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2b3f9ba220490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0cc30d7cf40441e" /><Relationship Type="http://schemas.openxmlformats.org/officeDocument/2006/relationships/notesSlide" Target="/ppt/notesSlides/notesSlide1.xml" Id="Rb809d58e78724c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ec8ce221b774004" /><Relationship Type="http://schemas.openxmlformats.org/officeDocument/2006/relationships/notesSlide" Target="/ppt/notesSlides/notesSlide2.xml" Id="Ra3b29f8ec1f84a9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090e6e0492a4a09" /><Relationship Type="http://schemas.openxmlformats.org/officeDocument/2006/relationships/notesSlide" Target="/ppt/notesSlides/notesSlide3.xml" Id="Rb562c2eb544841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31443de0bbf4467" /><Relationship Type="http://schemas.openxmlformats.org/officeDocument/2006/relationships/notesSlide" Target="/ppt/notesSlides/notesSlide4.xml" Id="R06f6c6e4d45141aa" /></Relationships>
</file>

<file path=ppt/slides/slide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5789CCA-5A3E-4C5D-99D7-281A16351E2F}"/>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A5160"/>
                </a:solidFill>
                <a:latin typeface="Helvetica Neue"/>
                <a:ea typeface="Helvetica Neue"/>
                <a:cs typeface="Helvetica Neue"/>
              </a:defRPr>
            </a:pPr>
            <a:r>
              <a:rPr sz="1350" b="0">
                <a:solidFill>
                  <a:srgbClr val="4A5160"/>
                </a:solidFill>
                <a:latin typeface="Helvetica Neue"/>
                <a:ea typeface="Helvetica Neue"/>
                <a:cs typeface="Helvetica Neue"/>
              </a:rPr>
              <a:t>ResearchToDeck   /   Journal club sample</a:t>
            </a:r>
          </a:p>
        </p:txBody>
      </p:sp>
      <p:sp>
        <p:nvSpPr>
          <p:cNvPr id="2" name="">
            <a:extLst xmlns:a="http://schemas.openxmlformats.org/drawingml/2006/main">
              <a:ext uri="{FF2B5EF4-FFF2-40B4-BE49-F238E27FC236}">
                <a16:creationId xmlns:a16="http://schemas.microsoft.com/office/drawing/2014/main" id="{60BCB127-F9AC-4A44-9852-E4F09C837989}"/>
              </a:ext>
            </a:extLst>
          </p:cNvPr>
          <p:cNvSpPr>
            <a:spLocks xmlns:a="http://schemas.openxmlformats.org/drawingml/2006/main" noGrp="1"/>
          </p:cNvSpPr>
          <p:nvPr/>
        </p:nvSpPr>
        <p:spPr>
          <a:xfrm xmlns:a="http://schemas.openxmlformats.org/drawingml/2006/main">
            <a:off x="609600" y="838200"/>
            <a:ext cx="109728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202632"/>
                </a:solidFill>
                <a:latin typeface="Helvetica Neue"/>
                <a:ea typeface="Helvetica Neue"/>
                <a:cs typeface="Helvetica Neue"/>
              </a:defRPr>
            </a:pPr>
            <a:r>
              <a:rPr sz="3750" b="1">
                <a:solidFill>
                  <a:srgbClr val="202632"/>
                </a:solidFill>
                <a:latin typeface="Helvetica Neue"/>
                <a:ea typeface="Helvetica Neue"/>
                <a:cs typeface="Helvetica Neue"/>
              </a:rPr>
              <a:t>Facebook use and well-being: a 14-day observational study</a:t>
            </a:r>
          </a:p>
        </p:txBody>
      </p:sp>
      <p:sp>
        <p:nvSpPr>
          <p:cNvPr id="3" name="">
            <a:extLst xmlns:a="http://schemas.openxmlformats.org/drawingml/2006/main">
              <a:ext uri="{FF2B5EF4-FFF2-40B4-BE49-F238E27FC236}">
                <a16:creationId xmlns:a16="http://schemas.microsoft.com/office/drawing/2014/main" id="{1AD73AA8-E909-4030-A1EA-DE6ED4E5D93E}"/>
              </a:ext>
            </a:extLst>
          </p:cNvPr>
          <p:cNvSpPr>
            <a:spLocks xmlns:a="http://schemas.openxmlformats.org/drawingml/2006/main" noGrp="1"/>
          </p:cNvSpPr>
          <p:nvPr/>
        </p:nvSpPr>
        <p:spPr>
          <a:xfrm xmlns:a="http://schemas.openxmlformats.org/drawingml/2006/main">
            <a:off x="609600" y="606742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4A5160"/>
                </a:solidFill>
                <a:latin typeface="Helvetica Neue"/>
                <a:ea typeface="Helvetica Neue"/>
                <a:cs typeface="Helvetica Neue"/>
              </a:defRPr>
            </a:pPr>
            <a:r>
              <a:rPr sz="1200" b="0">
                <a:solidFill>
                  <a:srgbClr val="4A5160"/>
                </a:solidFill>
                <a:latin typeface="Helvetica Neue"/>
                <a:ea typeface="Helvetica Neue"/>
                <a:cs typeface="Helvetica Neue"/>
              </a:rPr>
              <a:t>Kross et al. (2013), PLoS ONE 8(8): e69841. DOI: 10.1371/journal.pone.0069841. Methods and Results, pp. 1-2.</a:t>
            </a:r>
          </a:p>
        </p:txBody>
      </p:sp>
      <p:sp>
        <p:nvSpPr>
          <p:cNvPr id="4" name="">
            <a:extLst xmlns:a="http://schemas.openxmlformats.org/drawingml/2006/main">
              <a:ext uri="{FF2B5EF4-FFF2-40B4-BE49-F238E27FC236}">
                <a16:creationId xmlns:a16="http://schemas.microsoft.com/office/drawing/2014/main" id="{17AB77B7-5CDF-4F42-93DC-2D2D9E4D5A7A}"/>
              </a:ext>
            </a:extLst>
          </p:cNvPr>
          <p:cNvSpPr>
            <a:spLocks xmlns:a="http://schemas.openxmlformats.org/drawingml/2006/main" noGrp="1"/>
          </p:cNvSpPr>
          <p:nvPr/>
        </p:nvSpPr>
        <p:spPr>
          <a:xfrm xmlns:a="http://schemas.openxmlformats.org/drawingml/2006/main">
            <a:off x="11201400" y="61722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15FD1"/>
                </a:solidFill>
                <a:latin typeface="Helvetica Neue"/>
                <a:ea typeface="Helvetica Neue"/>
                <a:cs typeface="Helvetica Neue"/>
              </a:defRPr>
            </a:pPr>
            <a:r>
              <a:rPr sz="1500" b="1">
                <a:solidFill>
                  <a:srgbClr val="315FD1"/>
                </a:solidFill>
                <a:latin typeface="Helvetica Neue"/>
                <a:ea typeface="Helvetica Neue"/>
                <a:cs typeface="Helvetica Neue"/>
              </a:rPr>
              <a:t>1</a:t>
            </a:r>
          </a:p>
        </p:txBody>
      </p:sp>
      <p:sp>
        <p:nvSpPr>
          <p:cNvPr id="5" name="">
            <a:extLst xmlns:a="http://schemas.openxmlformats.org/drawingml/2006/main">
              <a:ext uri="{FF2B5EF4-FFF2-40B4-BE49-F238E27FC236}">
                <a16:creationId xmlns:a16="http://schemas.microsoft.com/office/drawing/2014/main" id="{D4F8E363-7D67-4DDC-B58A-B63C7D100B7E}"/>
              </a:ext>
            </a:extLst>
          </p:cNvPr>
          <p:cNvSpPr>
            <a:spLocks xmlns:a="http://schemas.openxmlformats.org/drawingml/2006/main" noGrp="1"/>
          </p:cNvSpPr>
          <p:nvPr/>
        </p:nvSpPr>
        <p:spPr>
          <a:xfrm xmlns:a="http://schemas.openxmlformats.org/drawingml/2006/main">
            <a:off x="609600" y="2333625"/>
            <a:ext cx="6096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315FD1"/>
                </a:solidFill>
                <a:latin typeface="Helvetica Neue"/>
                <a:ea typeface="Helvetica Neue"/>
                <a:cs typeface="Helvetica Neue"/>
              </a:defRPr>
            </a:pPr>
            <a:r>
              <a:rPr sz="4050" b="1">
                <a:solidFill>
                  <a:srgbClr val="315FD1"/>
                </a:solidFill>
                <a:latin typeface="Helvetica Neue"/>
                <a:ea typeface="Helvetica Neue"/>
                <a:cs typeface="Helvetica Neue"/>
              </a:rPr>
              <a:t>82 young adults</a:t>
            </a:r>
          </a:p>
        </p:txBody>
      </p:sp>
      <p:sp>
        <p:nvSpPr>
          <p:cNvPr id="6" name="">
            <a:extLst xmlns:a="http://schemas.openxmlformats.org/drawingml/2006/main">
              <a:ext uri="{FF2B5EF4-FFF2-40B4-BE49-F238E27FC236}">
                <a16:creationId xmlns:a16="http://schemas.microsoft.com/office/drawing/2014/main" id="{0931DEA8-D1A2-4887-A216-DF954C467DFA}"/>
              </a:ext>
            </a:extLst>
          </p:cNvPr>
          <p:cNvSpPr>
            <a:spLocks xmlns:a="http://schemas.openxmlformats.org/drawingml/2006/main" noGrp="1"/>
          </p:cNvSpPr>
          <p:nvPr/>
        </p:nvSpPr>
        <p:spPr>
          <a:xfrm xmlns:a="http://schemas.openxmlformats.org/drawingml/2006/main">
            <a:off x="609600" y="3190875"/>
            <a:ext cx="65722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2632"/>
                </a:solidFill>
                <a:latin typeface="Helvetica Neue"/>
                <a:ea typeface="Helvetica Neue"/>
                <a:cs typeface="Helvetica Neue"/>
              </a:defRPr>
            </a:pPr>
            <a:r>
              <a:rPr sz="2100" b="0">
                <a:solidFill>
                  <a:srgbClr val="202632"/>
                </a:solidFill>
                <a:latin typeface="Helvetica Neue"/>
                <a:ea typeface="Helvetica Neue"/>
                <a:cs typeface="Helvetica Neue"/>
              </a:rPr>
              <a:t>Participants had a Facebook account and a touchscreen smartphone. Recruitment used flyers around Ann Arbor, Michigan.</a:t>
            </a:r>
          </a:p>
        </p:txBody>
      </p:sp>
      <p:sp>
        <p:nvSpPr>
          <p:cNvPr id="7" name="">
            <a:extLst xmlns:a="http://schemas.openxmlformats.org/drawingml/2006/main">
              <a:ext uri="{FF2B5EF4-FFF2-40B4-BE49-F238E27FC236}">
                <a16:creationId xmlns:a16="http://schemas.microsoft.com/office/drawing/2014/main" id="{7FEB7B08-583C-4403-8D88-93B0EDA69117}"/>
              </a:ext>
            </a:extLst>
          </p:cNvPr>
          <p:cNvSpPr>
            <a:spLocks xmlns:a="http://schemas.openxmlformats.org/drawingml/2006/main" noGrp="1"/>
          </p:cNvSpPr>
          <p:nvPr/>
        </p:nvSpPr>
        <p:spPr>
          <a:xfrm xmlns:a="http://schemas.openxmlformats.org/drawingml/2006/main">
            <a:off x="7753350" y="2390775"/>
            <a:ext cx="352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02632"/>
                </a:solidFill>
                <a:latin typeface="Helvetica Neue"/>
                <a:ea typeface="Helvetica Neue"/>
                <a:cs typeface="Helvetica Neue"/>
              </a:defRPr>
            </a:pPr>
            <a:r>
              <a:rPr sz="2400" b="1">
                <a:solidFill>
                  <a:srgbClr val="202632"/>
                </a:solidFill>
                <a:latin typeface="Helvetica Neue"/>
                <a:ea typeface="Helvetica Neue"/>
                <a:cs typeface="Helvetica Neue"/>
              </a:rPr>
              <a:t>Five prompts per day</a:t>
            </a:r>
          </a:p>
        </p:txBody>
      </p:sp>
      <p:sp>
        <p:nvSpPr>
          <p:cNvPr id="8" name="">
            <a:extLst xmlns:a="http://schemas.openxmlformats.org/drawingml/2006/main">
              <a:ext uri="{FF2B5EF4-FFF2-40B4-BE49-F238E27FC236}">
                <a16:creationId xmlns:a16="http://schemas.microsoft.com/office/drawing/2014/main" id="{62241A0F-6B8D-4E19-91D5-B8A31188E73F}"/>
              </a:ext>
            </a:extLst>
          </p:cNvPr>
          <p:cNvSpPr>
            <a:spLocks xmlns:a="http://schemas.openxmlformats.org/drawingml/2006/main" noGrp="1"/>
          </p:cNvSpPr>
          <p:nvPr/>
        </p:nvSpPr>
        <p:spPr>
          <a:xfrm xmlns:a="http://schemas.openxmlformats.org/drawingml/2006/main">
            <a:off x="7753350" y="3000375"/>
            <a:ext cx="3524250"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202632"/>
                </a:solidFill>
                <a:latin typeface="Helvetica Neue"/>
                <a:ea typeface="Helvetica Neue"/>
                <a:cs typeface="Helvetica Neue"/>
              </a:defRPr>
            </a:pPr>
            <a:r>
              <a:rPr sz="1950" b="0">
                <a:solidFill>
                  <a:srgbClr val="202632"/>
                </a:solidFill>
                <a:latin typeface="Helvetica Neue"/>
                <a:ea typeface="Helvetica Neue"/>
                <a:cs typeface="Helvetica Neue"/>
              </a:rPr>
              <a:t>Random timing within daily windows. Surveys measured Facebook use and current affect on 0-100 scales.</a:t>
            </a:r>
          </a:p>
        </p:txBody>
      </p:sp>
      <p:sp>
        <p:nvSpPr>
          <p:cNvPr id="9" name="">
            <a:extLst xmlns:a="http://schemas.openxmlformats.org/drawingml/2006/main">
              <a:ext uri="{FF2B5EF4-FFF2-40B4-BE49-F238E27FC236}">
                <a16:creationId xmlns:a16="http://schemas.microsoft.com/office/drawing/2014/main" id="{6384E0A9-15EB-45A6-A0D0-AA71FE75BC51}"/>
              </a:ext>
            </a:extLst>
          </p:cNvPr>
          <p:cNvSpPr>
            <a:spLocks xmlns:a="http://schemas.openxmlformats.org/drawingml/2006/main" noGrp="1"/>
          </p:cNvSpPr>
          <p:nvPr/>
        </p:nvSpPr>
        <p:spPr>
          <a:xfrm xmlns:a="http://schemas.openxmlformats.org/drawingml/2006/main">
            <a:off x="609600" y="4848225"/>
            <a:ext cx="10477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632"/>
                </a:solidFill>
                <a:latin typeface="Helvetica Neue"/>
                <a:ea typeface="Helvetica Neue"/>
                <a:cs typeface="Helvetica Neue"/>
              </a:defRPr>
            </a:pPr>
            <a:r>
              <a:rPr sz="2175" b="0">
                <a:solidFill>
                  <a:srgbClr val="202632"/>
                </a:solidFill>
                <a:latin typeface="Helvetica Neue"/>
                <a:ea typeface="Helvetica Neue"/>
                <a:cs typeface="Helvetica Neue"/>
              </a:rPr>
              <a:t>4,589 observations after attrition and response-rate exclusions. Average text-message response: 83.6%.</a:t>
            </a:r>
          </a:p>
        </p:txBody>
      </p:sp>
    </p:spTree>
    <p:extLst>
      <p:ext uri="{BB962C8B-B14F-4D97-AF65-F5344CB8AC3E}">
        <p14:creationId xmlns:p14="http://schemas.microsoft.com/office/powerpoint/2010/main" val="1585226361"/>
      </p:ext>
    </p:extLst>
  </p:cSld>
</p:sld>
</file>

<file path=ppt/slides/slide2.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BC67A99-3931-4798-93CF-DB03DB86DC2C}"/>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A5160"/>
                </a:solidFill>
                <a:latin typeface="Helvetica Neue"/>
                <a:ea typeface="Helvetica Neue"/>
                <a:cs typeface="Helvetica Neue"/>
              </a:defRPr>
            </a:pPr>
            <a:r>
              <a:rPr sz="1350" b="0">
                <a:solidFill>
                  <a:srgbClr val="4A5160"/>
                </a:solidFill>
                <a:latin typeface="Helvetica Neue"/>
                <a:ea typeface="Helvetica Neue"/>
                <a:cs typeface="Helvetica Neue"/>
              </a:rPr>
              <a:t>ResearchToDeck   /   Journal club sample</a:t>
            </a:r>
          </a:p>
        </p:txBody>
      </p:sp>
      <p:sp>
        <p:nvSpPr>
          <p:cNvPr id="2" name="">
            <a:extLst xmlns:a="http://schemas.openxmlformats.org/drawingml/2006/main">
              <a:ext uri="{FF2B5EF4-FFF2-40B4-BE49-F238E27FC236}">
                <a16:creationId xmlns:a16="http://schemas.microsoft.com/office/drawing/2014/main" id="{812EFCC3-CBE0-4F1E-94AE-47FC51E4D3FE}"/>
              </a:ext>
            </a:extLst>
          </p:cNvPr>
          <p:cNvSpPr>
            <a:spLocks xmlns:a="http://schemas.openxmlformats.org/drawingml/2006/main" noGrp="1"/>
          </p:cNvSpPr>
          <p:nvPr/>
        </p:nvSpPr>
        <p:spPr>
          <a:xfrm xmlns:a="http://schemas.openxmlformats.org/drawingml/2006/main">
            <a:off x="609600" y="838200"/>
            <a:ext cx="109728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202632"/>
                </a:solidFill>
                <a:latin typeface="Helvetica Neue"/>
                <a:ea typeface="Helvetica Neue"/>
                <a:cs typeface="Helvetica Neue"/>
              </a:defRPr>
            </a:pPr>
            <a:r>
              <a:rPr sz="3750" b="1">
                <a:solidFill>
                  <a:srgbClr val="202632"/>
                </a:solidFill>
                <a:latin typeface="Helvetica Neue"/>
                <a:ea typeface="Helvetica Neue"/>
                <a:cs typeface="Helvetica Neue"/>
              </a:rPr>
              <a:t>More Facebook use predicted worse subsequent affect</a:t>
            </a:r>
          </a:p>
        </p:txBody>
      </p:sp>
      <p:sp>
        <p:nvSpPr>
          <p:cNvPr id="3" name="">
            <a:extLst xmlns:a="http://schemas.openxmlformats.org/drawingml/2006/main">
              <a:ext uri="{FF2B5EF4-FFF2-40B4-BE49-F238E27FC236}">
                <a16:creationId xmlns:a16="http://schemas.microsoft.com/office/drawing/2014/main" id="{A5217E22-342E-4E9F-A649-3EB4EF5E545F}"/>
              </a:ext>
            </a:extLst>
          </p:cNvPr>
          <p:cNvSpPr>
            <a:spLocks xmlns:a="http://schemas.openxmlformats.org/drawingml/2006/main" noGrp="1"/>
          </p:cNvSpPr>
          <p:nvPr/>
        </p:nvSpPr>
        <p:spPr>
          <a:xfrm xmlns:a="http://schemas.openxmlformats.org/drawingml/2006/main">
            <a:off x="609600" y="606742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4A5160"/>
                </a:solidFill>
                <a:latin typeface="Helvetica Neue"/>
                <a:ea typeface="Helvetica Neue"/>
                <a:cs typeface="Helvetica Neue"/>
              </a:defRPr>
            </a:pPr>
            <a:r>
              <a:rPr sz="1200" b="0">
                <a:solidFill>
                  <a:srgbClr val="4A5160"/>
                </a:solidFill>
                <a:latin typeface="Helvetica Neue"/>
                <a:ea typeface="Helvetica Neue"/>
                <a:cs typeface="Helvetica Neue"/>
              </a:rPr>
              <a:t>Kross et al. (2013), PLoS ONE 8(8): e69841. DOI: 10.1371/journal.pone.0069841. Results, affective well-being, p. 2.</a:t>
            </a:r>
          </a:p>
        </p:txBody>
      </p:sp>
      <p:sp>
        <p:nvSpPr>
          <p:cNvPr id="4" name="">
            <a:extLst xmlns:a="http://schemas.openxmlformats.org/drawingml/2006/main">
              <a:ext uri="{FF2B5EF4-FFF2-40B4-BE49-F238E27FC236}">
                <a16:creationId xmlns:a16="http://schemas.microsoft.com/office/drawing/2014/main" id="{FFE91B44-D742-492F-897D-E52C9A51F6B8}"/>
              </a:ext>
            </a:extLst>
          </p:cNvPr>
          <p:cNvSpPr>
            <a:spLocks xmlns:a="http://schemas.openxmlformats.org/drawingml/2006/main" noGrp="1"/>
          </p:cNvSpPr>
          <p:nvPr/>
        </p:nvSpPr>
        <p:spPr>
          <a:xfrm xmlns:a="http://schemas.openxmlformats.org/drawingml/2006/main">
            <a:off x="11201400" y="61722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15FD1"/>
                </a:solidFill>
                <a:latin typeface="Helvetica Neue"/>
                <a:ea typeface="Helvetica Neue"/>
                <a:cs typeface="Helvetica Neue"/>
              </a:defRPr>
            </a:pPr>
            <a:r>
              <a:rPr sz="1500" b="1">
                <a:solidFill>
                  <a:srgbClr val="315FD1"/>
                </a:solidFill>
                <a:latin typeface="Helvetica Neue"/>
                <a:ea typeface="Helvetica Neue"/>
                <a:cs typeface="Helvetica Neue"/>
              </a:rPr>
              <a:t>2</a:t>
            </a:r>
          </a:p>
        </p:txBody>
      </p:sp>
      <p:sp>
        <p:nvSpPr>
          <p:cNvPr id="5" name="">
            <a:extLst xmlns:a="http://schemas.openxmlformats.org/drawingml/2006/main">
              <a:ext uri="{FF2B5EF4-FFF2-40B4-BE49-F238E27FC236}">
                <a16:creationId xmlns:a16="http://schemas.microsoft.com/office/drawing/2014/main" id="{079CB368-3581-4B4B-877A-98426262DEB9}"/>
              </a:ext>
            </a:extLst>
          </p:cNvPr>
          <p:cNvSpPr>
            <a:spLocks xmlns:a="http://schemas.openxmlformats.org/drawingml/2006/main" noGrp="1"/>
          </p:cNvSpPr>
          <p:nvPr/>
        </p:nvSpPr>
        <p:spPr>
          <a:xfrm xmlns:a="http://schemas.openxmlformats.org/drawingml/2006/main">
            <a:off x="609600" y="2381250"/>
            <a:ext cx="5238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850" b="1">
                <a:solidFill>
                  <a:srgbClr val="315FD1"/>
                </a:solidFill>
                <a:latin typeface="Helvetica Neue"/>
                <a:ea typeface="Helvetica Neue"/>
                <a:cs typeface="Helvetica Neue"/>
              </a:defRPr>
            </a:pPr>
            <a:r>
              <a:rPr sz="5850" b="1">
                <a:solidFill>
                  <a:srgbClr val="315FD1"/>
                </a:solidFill>
                <a:latin typeface="Helvetica Neue"/>
                <a:ea typeface="Helvetica Neue"/>
                <a:cs typeface="Helvetica Neue"/>
              </a:rPr>
              <a:t>B = 0.08</a:t>
            </a:r>
          </a:p>
        </p:txBody>
      </p:sp>
      <p:sp>
        <p:nvSpPr>
          <p:cNvPr id="6" name="">
            <a:extLst xmlns:a="http://schemas.openxmlformats.org/drawingml/2006/main">
              <a:ext uri="{FF2B5EF4-FFF2-40B4-BE49-F238E27FC236}">
                <a16:creationId xmlns:a16="http://schemas.microsoft.com/office/drawing/2014/main" id="{4CF32F94-4951-48C4-BB2A-B49829DA1CD7}"/>
              </a:ext>
            </a:extLst>
          </p:cNvPr>
          <p:cNvSpPr>
            <a:spLocks xmlns:a="http://schemas.openxmlformats.org/drawingml/2006/main" noGrp="1"/>
          </p:cNvSpPr>
          <p:nvPr/>
        </p:nvSpPr>
        <p:spPr>
          <a:xfrm xmlns:a="http://schemas.openxmlformats.org/drawingml/2006/main">
            <a:off x="609600" y="3495675"/>
            <a:ext cx="552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02632"/>
                </a:solidFill>
                <a:latin typeface="Helvetica Neue"/>
                <a:ea typeface="Helvetica Neue"/>
                <a:cs typeface="Helvetica Neue"/>
              </a:defRPr>
            </a:pPr>
            <a:r>
              <a:rPr sz="2400" b="1">
                <a:solidFill>
                  <a:srgbClr val="202632"/>
                </a:solidFill>
                <a:latin typeface="Helvetica Neue"/>
                <a:ea typeface="Helvetica Neue"/>
                <a:cs typeface="Helvetica Neue"/>
              </a:rPr>
              <a:t>χ² = 28.90   p &lt; 0.0001</a:t>
            </a:r>
          </a:p>
        </p:txBody>
      </p:sp>
      <p:sp>
        <p:nvSpPr>
          <p:cNvPr id="7" name="">
            <a:extLst xmlns:a="http://schemas.openxmlformats.org/drawingml/2006/main">
              <a:ext uri="{FF2B5EF4-FFF2-40B4-BE49-F238E27FC236}">
                <a16:creationId xmlns:a16="http://schemas.microsoft.com/office/drawing/2014/main" id="{064BD8FB-62FD-4BFE-8063-4B23DD758FF9}"/>
              </a:ext>
            </a:extLst>
          </p:cNvPr>
          <p:cNvSpPr>
            <a:spLocks xmlns:a="http://schemas.openxmlformats.org/drawingml/2006/main" noGrp="1"/>
          </p:cNvSpPr>
          <p:nvPr/>
        </p:nvSpPr>
        <p:spPr>
          <a:xfrm xmlns:a="http://schemas.openxmlformats.org/drawingml/2006/main">
            <a:off x="6619875" y="2409825"/>
            <a:ext cx="461962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632"/>
                </a:solidFill>
                <a:latin typeface="Helvetica Neue"/>
                <a:ea typeface="Helvetica Neue"/>
                <a:cs typeface="Helvetica Neue"/>
              </a:defRPr>
            </a:pPr>
            <a:r>
              <a:rPr sz="2175" b="0">
                <a:solidFill>
                  <a:srgbClr val="202632"/>
                </a:solidFill>
                <a:latin typeface="Helvetica Neue"/>
                <a:ea typeface="Helvetica Neue"/>
                <a:cs typeface="Helvetica Neue"/>
              </a:rPr>
              <a:t>Within-person, time-lagged multilevel model. The model controls for affect at the preceding prompt and excludes overnight lags.</a:t>
            </a:r>
          </a:p>
        </p:txBody>
      </p:sp>
      <p:sp>
        <p:nvSpPr>
          <p:cNvPr id="8" name="">
            <a:extLst xmlns:a="http://schemas.openxmlformats.org/drawingml/2006/main">
              <a:ext uri="{FF2B5EF4-FFF2-40B4-BE49-F238E27FC236}">
                <a16:creationId xmlns:a16="http://schemas.microsoft.com/office/drawing/2014/main" id="{F4D30E33-655E-4948-85F2-3DE0E5ABB343}"/>
              </a:ext>
            </a:extLst>
          </p:cNvPr>
          <p:cNvSpPr>
            <a:spLocks xmlns:a="http://schemas.openxmlformats.org/drawingml/2006/main" noGrp="1"/>
          </p:cNvSpPr>
          <p:nvPr/>
        </p:nvSpPr>
        <p:spPr>
          <a:xfrm xmlns:a="http://schemas.openxmlformats.org/drawingml/2006/main">
            <a:off x="609600" y="4552950"/>
            <a:ext cx="10668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02632"/>
                </a:solidFill>
                <a:latin typeface="Helvetica Neue"/>
                <a:ea typeface="Helvetica Neue"/>
                <a:cs typeface="Helvetica Neue"/>
              </a:defRPr>
            </a:pPr>
            <a:r>
              <a:rPr sz="2250" b="0">
                <a:solidFill>
                  <a:srgbClr val="202632"/>
                </a:solidFill>
                <a:latin typeface="Helvetica Neue"/>
                <a:ea typeface="Helvetica Neue"/>
                <a:cs typeface="Helvetica Neue"/>
              </a:rPr>
              <a:t>A higher affect score means feeling more negative. The estimate is an association between self-reported 0-100 scales.</a:t>
            </a:r>
          </a:p>
        </p:txBody>
      </p:sp>
      <p:sp>
        <p:nvSpPr>
          <p:cNvPr id="9" name="">
            <a:extLst xmlns:a="http://schemas.openxmlformats.org/drawingml/2006/main">
              <a:ext uri="{FF2B5EF4-FFF2-40B4-BE49-F238E27FC236}">
                <a16:creationId xmlns:a16="http://schemas.microsoft.com/office/drawing/2014/main" id="{6EB26B1C-F98E-425C-88F9-C950BC3AB0BD}"/>
              </a:ext>
            </a:extLst>
          </p:cNvPr>
          <p:cNvSpPr>
            <a:spLocks xmlns:a="http://schemas.openxmlformats.org/drawingml/2006/main" noGrp="1"/>
          </p:cNvSpPr>
          <p:nvPr/>
        </p:nvSpPr>
        <p:spPr>
          <a:xfrm xmlns:a="http://schemas.openxmlformats.org/drawingml/2006/main">
            <a:off x="609600" y="5505450"/>
            <a:ext cx="10477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A5160"/>
                </a:solidFill>
                <a:latin typeface="Helvetica Neue"/>
                <a:ea typeface="Helvetica Neue"/>
                <a:cs typeface="Helvetica Neue"/>
              </a:defRPr>
            </a:pPr>
            <a:r>
              <a:rPr sz="1875" b="0">
                <a:solidFill>
                  <a:srgbClr val="4A5160"/>
                </a:solidFill>
                <a:latin typeface="Helvetica Neue"/>
                <a:ea typeface="Helvetica Neue"/>
                <a:cs typeface="Helvetica Neue"/>
              </a:rPr>
              <a:t>The reverse path was not statistically significant: B = -0.005, p = 0.82.</a:t>
            </a:r>
          </a:p>
        </p:txBody>
      </p:sp>
    </p:spTree>
    <p:extLst>
      <p:ext uri="{BB962C8B-B14F-4D97-AF65-F5344CB8AC3E}">
        <p14:creationId xmlns:p14="http://schemas.microsoft.com/office/powerpoint/2010/main" val="1415221757"/>
      </p:ext>
    </p:extLst>
  </p:cSld>
</p:sld>
</file>

<file path=ppt/slides/slide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E1E5375-A608-4154-A449-6E88856CC88B}"/>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A5160"/>
                </a:solidFill>
                <a:latin typeface="Helvetica Neue"/>
                <a:ea typeface="Helvetica Neue"/>
                <a:cs typeface="Helvetica Neue"/>
              </a:defRPr>
            </a:pPr>
            <a:r>
              <a:rPr sz="1350" b="0">
                <a:solidFill>
                  <a:srgbClr val="4A5160"/>
                </a:solidFill>
                <a:latin typeface="Helvetica Neue"/>
                <a:ea typeface="Helvetica Neue"/>
                <a:cs typeface="Helvetica Neue"/>
              </a:rPr>
              <a:t>ResearchToDeck   /   Journal club sample</a:t>
            </a:r>
          </a:p>
        </p:txBody>
      </p:sp>
      <p:sp>
        <p:nvSpPr>
          <p:cNvPr id="2" name="">
            <a:extLst xmlns:a="http://schemas.openxmlformats.org/drawingml/2006/main">
              <a:ext uri="{FF2B5EF4-FFF2-40B4-BE49-F238E27FC236}">
                <a16:creationId xmlns:a16="http://schemas.microsoft.com/office/drawing/2014/main" id="{2CAE698C-A2D1-43F9-B93F-02E6D086C44D}"/>
              </a:ext>
            </a:extLst>
          </p:cNvPr>
          <p:cNvSpPr>
            <a:spLocks xmlns:a="http://schemas.openxmlformats.org/drawingml/2006/main" noGrp="1"/>
          </p:cNvSpPr>
          <p:nvPr/>
        </p:nvSpPr>
        <p:spPr>
          <a:xfrm xmlns:a="http://schemas.openxmlformats.org/drawingml/2006/main">
            <a:off x="609600" y="838200"/>
            <a:ext cx="109728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202632"/>
                </a:solidFill>
                <a:latin typeface="Helvetica Neue"/>
                <a:ea typeface="Helvetica Neue"/>
                <a:cs typeface="Helvetica Neue"/>
              </a:defRPr>
            </a:pPr>
            <a:r>
              <a:rPr sz="3750" b="1">
                <a:solidFill>
                  <a:srgbClr val="202632"/>
                </a:solidFill>
                <a:latin typeface="Helvetica Neue"/>
                <a:ea typeface="Helvetica Neue"/>
                <a:cs typeface="Helvetica Neue"/>
              </a:rPr>
              <a:t>Average use predicted lower follow-up life satisfaction</a:t>
            </a:r>
          </a:p>
        </p:txBody>
      </p:sp>
      <p:sp>
        <p:nvSpPr>
          <p:cNvPr id="3" name="">
            <a:extLst xmlns:a="http://schemas.openxmlformats.org/drawingml/2006/main">
              <a:ext uri="{FF2B5EF4-FFF2-40B4-BE49-F238E27FC236}">
                <a16:creationId xmlns:a16="http://schemas.microsoft.com/office/drawing/2014/main" id="{3D512BB6-57DA-47F6-96CC-0A66A3A813C8}"/>
              </a:ext>
            </a:extLst>
          </p:cNvPr>
          <p:cNvSpPr>
            <a:spLocks xmlns:a="http://schemas.openxmlformats.org/drawingml/2006/main" noGrp="1"/>
          </p:cNvSpPr>
          <p:nvPr/>
        </p:nvSpPr>
        <p:spPr>
          <a:xfrm xmlns:a="http://schemas.openxmlformats.org/drawingml/2006/main">
            <a:off x="609600" y="606742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4A5160"/>
                </a:solidFill>
                <a:latin typeface="Helvetica Neue"/>
                <a:ea typeface="Helvetica Neue"/>
                <a:cs typeface="Helvetica Neue"/>
              </a:defRPr>
            </a:pPr>
            <a:r>
              <a:rPr sz="1200" b="0">
                <a:solidFill>
                  <a:srgbClr val="4A5160"/>
                </a:solidFill>
                <a:latin typeface="Helvetica Neue"/>
                <a:ea typeface="Helvetica Neue"/>
                <a:cs typeface="Helvetica Neue"/>
              </a:rPr>
              <a:t>Kross et al. (2013), PLoS ONE 8(8): e69841. DOI: 10.1371/journal.pone.0069841. Results, cognitive well-being, p. 3.</a:t>
            </a:r>
          </a:p>
        </p:txBody>
      </p:sp>
      <p:sp>
        <p:nvSpPr>
          <p:cNvPr id="4" name="">
            <a:extLst xmlns:a="http://schemas.openxmlformats.org/drawingml/2006/main">
              <a:ext uri="{FF2B5EF4-FFF2-40B4-BE49-F238E27FC236}">
                <a16:creationId xmlns:a16="http://schemas.microsoft.com/office/drawing/2014/main" id="{A721E450-C276-4BC5-BE7C-857304BE3FD7}"/>
              </a:ext>
            </a:extLst>
          </p:cNvPr>
          <p:cNvSpPr>
            <a:spLocks xmlns:a="http://schemas.openxmlformats.org/drawingml/2006/main" noGrp="1"/>
          </p:cNvSpPr>
          <p:nvPr/>
        </p:nvSpPr>
        <p:spPr>
          <a:xfrm xmlns:a="http://schemas.openxmlformats.org/drawingml/2006/main">
            <a:off x="11201400" y="61722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15FD1"/>
                </a:solidFill>
                <a:latin typeface="Helvetica Neue"/>
                <a:ea typeface="Helvetica Neue"/>
                <a:cs typeface="Helvetica Neue"/>
              </a:defRPr>
            </a:pPr>
            <a:r>
              <a:rPr sz="1500" b="1">
                <a:solidFill>
                  <a:srgbClr val="315FD1"/>
                </a:solidFill>
                <a:latin typeface="Helvetica Neue"/>
                <a:ea typeface="Helvetica Neue"/>
                <a:cs typeface="Helvetica Neue"/>
              </a:rPr>
              <a:t>3</a:t>
            </a:r>
          </a:p>
        </p:txBody>
      </p:sp>
      <p:graphicFrame>
        <p:nvGraphicFramePr>
          <p:cNvPr id="13" name=""/>
          <p:cNvGraphicFramePr/>
          <p:nvPr/>
        </p:nvGraphicFramePr>
        <p:xfrm>
          <a:off xmlns:a="http://schemas.openxmlformats.org/drawingml/2006/main" x="609600" y="2362200"/>
          <a:ext xmlns:a="http://schemas.openxmlformats.org/drawingml/2006/main" cx="5619750" cy="2876550"/>
        </p:xfrm>
        <a:graphic xmlns:a="http://schemas.openxmlformats.org/drawingml/2006/main">
          <a:graphicData uri="http://schemas.openxmlformats.org/drawingml/2006/table">
            <a:tbl>
              <a:tblPr/>
              <a:tblGrid>
                <a:gridCol w="3476625"/>
                <a:gridCol w="2143125"/>
              </a:tblGrid>
              <a:tr h="575310">
                <a:tc>
                  <a:txBody>
                    <a:bodyPr/>
                    <a:lstStyle/>
                    <a:p>
                      <a:r>
                        <a:rPr sz="1950" b="1">
                          <a:solidFill>
                            <a:srgbClr val="FFFFFF"/>
                          </a:solidFill>
                          <a:latin typeface="Helvetica Neue"/>
                          <a:ea typeface="Helvetica Neue"/>
                          <a:cs typeface="Helvetica Neue"/>
                        </a:rPr>
                        <a:t>Reported statistic</a:t>
                      </a:r>
                    </a:p>
                  </a:txBody>
                  <a:tcPr marL="91440" marR="91440" marT="45720" marB="45720">
                    <a:solidFill>
                      <a:srgbClr val="315FD1"/>
                    </a:solidFill>
                  </a:tcPr>
                </a:tc>
                <a:tc>
                  <a:txBody>
                    <a:bodyPr/>
                    <a:lstStyle/>
                    <a:p>
                      <a:r>
                        <a:rPr sz="1950" b="1">
                          <a:solidFill>
                            <a:srgbClr val="FFFFFF"/>
                          </a:solidFill>
                          <a:latin typeface="Helvetica Neue"/>
                          <a:ea typeface="Helvetica Neue"/>
                          <a:cs typeface="Helvetica Neue"/>
                        </a:rPr>
                        <a:t>Value</a:t>
                      </a:r>
                    </a:p>
                  </a:txBody>
                  <a:tcPr marL="91440" marR="91440" marT="45720" marB="45720">
                    <a:solidFill>
                      <a:srgbClr val="315FD1"/>
                    </a:solidFill>
                  </a:tcPr>
                </a:tc>
              </a:tr>
              <a:tr h="575310">
                <a:tc>
                  <a:txBody>
                    <a:bodyPr/>
                    <a:lstStyle/>
                    <a:p>
                      <a:r>
                        <a:rPr sz="1950" b="0">
                          <a:solidFill>
                            <a:srgbClr val="202632"/>
                          </a:solidFill>
                          <a:latin typeface="Helvetica Neue"/>
                          <a:ea typeface="Helvetica Neue"/>
                          <a:cs typeface="Helvetica Neue"/>
                        </a:rPr>
                        <a:t>Unstandardized B</a:t>
                      </a:r>
                    </a:p>
                  </a:txBody>
                  <a:tcPr marL="91440" marR="91440" marT="45720" marB="45720">
                    <a:solidFill>
                      <a:srgbClr val="FFFDF8"/>
                    </a:solidFill>
                  </a:tcPr>
                </a:tc>
                <a:tc>
                  <a:txBody>
                    <a:bodyPr/>
                    <a:lstStyle/>
                    <a:p>
                      <a:r>
                        <a:rPr sz="1950" b="0">
                          <a:solidFill>
                            <a:srgbClr val="202632"/>
                          </a:solidFill>
                          <a:latin typeface="Helvetica Neue"/>
                          <a:ea typeface="Helvetica Neue"/>
                          <a:cs typeface="Helvetica Neue"/>
                        </a:rPr>
                        <a:t>-0.012</a:t>
                      </a:r>
                    </a:p>
                  </a:txBody>
                  <a:tcPr marL="91440" marR="91440" marT="45720" marB="45720">
                    <a:solidFill>
                      <a:srgbClr val="FFFDF8"/>
                    </a:solidFill>
                  </a:tcPr>
                </a:tc>
              </a:tr>
              <a:tr h="575310">
                <a:tc>
                  <a:txBody>
                    <a:bodyPr/>
                    <a:lstStyle/>
                    <a:p>
                      <a:r>
                        <a:rPr sz="1950" b="0">
                          <a:solidFill>
                            <a:srgbClr val="202632"/>
                          </a:solidFill>
                          <a:latin typeface="Helvetica Neue"/>
                          <a:ea typeface="Helvetica Neue"/>
                          <a:cs typeface="Helvetica Neue"/>
                        </a:rPr>
                        <a:t>Standardized β</a:t>
                      </a:r>
                    </a:p>
                  </a:txBody>
                  <a:tcPr marL="91440" marR="91440" marT="45720" marB="45720">
                    <a:solidFill>
                      <a:srgbClr val="FFFDF8"/>
                    </a:solidFill>
                  </a:tcPr>
                </a:tc>
                <a:tc>
                  <a:txBody>
                    <a:bodyPr/>
                    <a:lstStyle/>
                    <a:p>
                      <a:r>
                        <a:rPr sz="1950" b="0">
                          <a:solidFill>
                            <a:srgbClr val="202632"/>
                          </a:solidFill>
                          <a:latin typeface="Helvetica Neue"/>
                          <a:ea typeface="Helvetica Neue"/>
                          <a:cs typeface="Helvetica Neue"/>
                        </a:rPr>
                        <a:t>-0.124</a:t>
                      </a:r>
                    </a:p>
                  </a:txBody>
                  <a:tcPr marL="91440" marR="91440" marT="45720" marB="45720">
                    <a:solidFill>
                      <a:srgbClr val="FFFDF8"/>
                    </a:solidFill>
                  </a:tcPr>
                </a:tc>
              </a:tr>
              <a:tr h="575310">
                <a:tc>
                  <a:txBody>
                    <a:bodyPr/>
                    <a:lstStyle/>
                    <a:p>
                      <a:r>
                        <a:rPr sz="1950" b="0">
                          <a:solidFill>
                            <a:srgbClr val="202632"/>
                          </a:solidFill>
                          <a:latin typeface="Helvetica Neue"/>
                          <a:ea typeface="Helvetica Neue"/>
                          <a:cs typeface="Helvetica Neue"/>
                        </a:rPr>
                        <a:t>t (73 df)</a:t>
                      </a:r>
                    </a:p>
                  </a:txBody>
                  <a:tcPr marL="91440" marR="91440" marT="45720" marB="45720">
                    <a:solidFill>
                      <a:srgbClr val="FFFDF8"/>
                    </a:solidFill>
                  </a:tcPr>
                </a:tc>
                <a:tc>
                  <a:txBody>
                    <a:bodyPr/>
                    <a:lstStyle/>
                    <a:p>
                      <a:r>
                        <a:rPr sz="1950" b="0">
                          <a:solidFill>
                            <a:srgbClr val="202632"/>
                          </a:solidFill>
                          <a:latin typeface="Helvetica Neue"/>
                          <a:ea typeface="Helvetica Neue"/>
                          <a:cs typeface="Helvetica Neue"/>
                        </a:rPr>
                        <a:t>-2.39</a:t>
                      </a:r>
                    </a:p>
                  </a:txBody>
                  <a:tcPr marL="91440" marR="91440" marT="45720" marB="45720">
                    <a:solidFill>
                      <a:srgbClr val="FFFDF8"/>
                    </a:solidFill>
                  </a:tcPr>
                </a:tc>
              </a:tr>
              <a:tr h="575310">
                <a:tc>
                  <a:txBody>
                    <a:bodyPr/>
                    <a:lstStyle/>
                    <a:p>
                      <a:r>
                        <a:rPr sz="1950" b="0">
                          <a:solidFill>
                            <a:srgbClr val="202632"/>
                          </a:solidFill>
                          <a:latin typeface="Helvetica Neue"/>
                          <a:ea typeface="Helvetica Neue"/>
                          <a:cs typeface="Helvetica Neue"/>
                        </a:rPr>
                        <a:t>p</a:t>
                      </a:r>
                    </a:p>
                  </a:txBody>
                  <a:tcPr marL="91440" marR="91440" marT="45720" marB="45720">
                    <a:solidFill>
                      <a:srgbClr val="FFFDF8"/>
                    </a:solidFill>
                  </a:tcPr>
                </a:tc>
                <a:tc>
                  <a:txBody>
                    <a:bodyPr/>
                    <a:lstStyle/>
                    <a:p>
                      <a:r>
                        <a:rPr sz="1950" b="0">
                          <a:solidFill>
                            <a:srgbClr val="202632"/>
                          </a:solidFill>
                          <a:latin typeface="Helvetica Neue"/>
                          <a:ea typeface="Helvetica Neue"/>
                          <a:cs typeface="Helvetica Neue"/>
                        </a:rPr>
                        <a:t>0.02</a:t>
                      </a:r>
                    </a:p>
                  </a:txBody>
                  <a:tcPr marL="91440" marR="91440" marT="45720" marB="45720">
                    <a:solidFill>
                      <a:srgbClr val="FFFDF8"/>
                    </a:solidFill>
                  </a:tcPr>
                </a:tc>
              </a:tr>
            </a:tbl>
          </a:graphicData>
        </a:graphic>
      </p:graphicFrame>
      <p:sp>
        <p:nvSpPr>
          <p:cNvPr id="6" name="">
            <a:extLst xmlns:a="http://schemas.openxmlformats.org/drawingml/2006/main">
              <a:ext uri="{FF2B5EF4-FFF2-40B4-BE49-F238E27FC236}">
                <a16:creationId xmlns:a16="http://schemas.microsoft.com/office/drawing/2014/main" id="{E6A19868-F0B9-4946-A591-F42FBFC436E5}"/>
              </a:ext>
            </a:extLst>
          </p:cNvPr>
          <p:cNvSpPr>
            <a:spLocks xmlns:a="http://schemas.openxmlformats.org/drawingml/2006/main" noGrp="1"/>
          </p:cNvSpPr>
          <p:nvPr/>
        </p:nvSpPr>
        <p:spPr>
          <a:xfrm xmlns:a="http://schemas.openxmlformats.org/drawingml/2006/main">
            <a:off x="6905625" y="2457450"/>
            <a:ext cx="4429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02632"/>
                </a:solidFill>
                <a:latin typeface="Helvetica Neue"/>
                <a:ea typeface="Helvetica Neue"/>
                <a:cs typeface="Helvetica Neue"/>
              </a:defRPr>
            </a:pPr>
            <a:r>
              <a:rPr sz="2400" b="1">
                <a:solidFill>
                  <a:srgbClr val="202632"/>
                </a:solidFill>
                <a:latin typeface="Helvetica Neue"/>
                <a:ea typeface="Helvetica Neue"/>
                <a:cs typeface="Helvetica Neue"/>
              </a:rPr>
              <a:t>Between-person OLS regression</a:t>
            </a:r>
          </a:p>
        </p:txBody>
      </p:sp>
      <p:sp>
        <p:nvSpPr>
          <p:cNvPr id="7" name="">
            <a:extLst xmlns:a="http://schemas.openxmlformats.org/drawingml/2006/main">
              <a:ext uri="{FF2B5EF4-FFF2-40B4-BE49-F238E27FC236}">
                <a16:creationId xmlns:a16="http://schemas.microsoft.com/office/drawing/2014/main" id="{7E09DE1D-A100-453D-AF49-D857386508A6}"/>
              </a:ext>
            </a:extLst>
          </p:cNvPr>
          <p:cNvSpPr>
            <a:spLocks xmlns:a="http://schemas.openxmlformats.org/drawingml/2006/main" noGrp="1"/>
          </p:cNvSpPr>
          <p:nvPr/>
        </p:nvSpPr>
        <p:spPr>
          <a:xfrm xmlns:a="http://schemas.openxmlformats.org/drawingml/2006/main">
            <a:off x="6905625" y="3381375"/>
            <a:ext cx="44291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2632"/>
                </a:solidFill>
                <a:latin typeface="Helvetica Neue"/>
                <a:ea typeface="Helvetica Neue"/>
                <a:cs typeface="Helvetica Neue"/>
              </a:defRPr>
            </a:pPr>
            <a:r>
              <a:rPr sz="2100" b="0">
                <a:solidFill>
                  <a:srgbClr val="202632"/>
                </a:solidFill>
                <a:latin typeface="Helvetica Neue"/>
                <a:ea typeface="Helvetica Neue"/>
                <a:cs typeface="Helvetica Neue"/>
              </a:rPr>
              <a:t>Average Facebook use over 14 days predicted follow-up life satisfaction, controlling for baseline life satisfaction and average emotion levels.</a:t>
            </a:r>
          </a:p>
        </p:txBody>
      </p:sp>
      <p:sp>
        <p:nvSpPr>
          <p:cNvPr id="8" name="">
            <a:extLst xmlns:a="http://schemas.openxmlformats.org/drawingml/2006/main">
              <a:ext uri="{FF2B5EF4-FFF2-40B4-BE49-F238E27FC236}">
                <a16:creationId xmlns:a16="http://schemas.microsoft.com/office/drawing/2014/main" id="{C002AB0E-67A8-4D8D-A63E-33BFAC8A8001}"/>
              </a:ext>
            </a:extLst>
          </p:cNvPr>
          <p:cNvSpPr>
            <a:spLocks xmlns:a="http://schemas.openxmlformats.org/drawingml/2006/main" noGrp="1"/>
          </p:cNvSpPr>
          <p:nvPr/>
        </p:nvSpPr>
        <p:spPr>
          <a:xfrm xmlns:a="http://schemas.openxmlformats.org/drawingml/2006/main">
            <a:off x="609600" y="5524500"/>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A5160"/>
                </a:solidFill>
                <a:latin typeface="Helvetica Neue"/>
                <a:ea typeface="Helvetica Neue"/>
                <a:cs typeface="Helvetica Neue"/>
              </a:defRPr>
            </a:pPr>
            <a:r>
              <a:rPr sz="1875" b="0">
                <a:solidFill>
                  <a:srgbClr val="4A5160"/>
                </a:solidFill>
                <a:latin typeface="Helvetica Neue"/>
                <a:ea typeface="Helvetica Neue"/>
                <a:cs typeface="Helvetica Neue"/>
              </a:rPr>
              <a:t>This estimate compares participants. It is distinct from the within-person affect model.</a:t>
            </a:r>
          </a:p>
        </p:txBody>
      </p:sp>
    </p:spTree>
    <p:extLst>
      <p:ext uri="{BB962C8B-B14F-4D97-AF65-F5344CB8AC3E}">
        <p14:creationId xmlns:p14="http://schemas.microsoft.com/office/powerpoint/2010/main" val="261784843"/>
      </p:ext>
    </p:extLst>
  </p:cSld>
</p:sld>
</file>

<file path=ppt/slides/slide4.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9AAB729-D32B-4AF3-AB9A-9E0060DF5B3C}"/>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A5160"/>
                </a:solidFill>
                <a:latin typeface="Helvetica Neue"/>
                <a:ea typeface="Helvetica Neue"/>
                <a:cs typeface="Helvetica Neue"/>
              </a:defRPr>
            </a:pPr>
            <a:r>
              <a:rPr sz="1350" b="0">
                <a:solidFill>
                  <a:srgbClr val="4A5160"/>
                </a:solidFill>
                <a:latin typeface="Helvetica Neue"/>
                <a:ea typeface="Helvetica Neue"/>
                <a:cs typeface="Helvetica Neue"/>
              </a:rPr>
              <a:t>ResearchToDeck   /   Journal club sample</a:t>
            </a:r>
          </a:p>
        </p:txBody>
      </p:sp>
      <p:sp>
        <p:nvSpPr>
          <p:cNvPr id="2" name="">
            <a:extLst xmlns:a="http://schemas.openxmlformats.org/drawingml/2006/main">
              <a:ext uri="{FF2B5EF4-FFF2-40B4-BE49-F238E27FC236}">
                <a16:creationId xmlns:a16="http://schemas.microsoft.com/office/drawing/2014/main" id="{D7AD3F7D-BEBF-416B-BB9D-C376B4148C3A}"/>
              </a:ext>
            </a:extLst>
          </p:cNvPr>
          <p:cNvSpPr>
            <a:spLocks xmlns:a="http://schemas.openxmlformats.org/drawingml/2006/main" noGrp="1"/>
          </p:cNvSpPr>
          <p:nvPr/>
        </p:nvSpPr>
        <p:spPr>
          <a:xfrm xmlns:a="http://schemas.openxmlformats.org/drawingml/2006/main">
            <a:off x="609600" y="838200"/>
            <a:ext cx="109728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202632"/>
                </a:solidFill>
                <a:latin typeface="Helvetica Neue"/>
                <a:ea typeface="Helvetica Neue"/>
                <a:cs typeface="Helvetica Neue"/>
              </a:defRPr>
            </a:pPr>
            <a:r>
              <a:rPr sz="3750" b="1">
                <a:solidFill>
                  <a:srgbClr val="202632"/>
                </a:solidFill>
                <a:latin typeface="Helvetica Neue"/>
                <a:ea typeface="Helvetica Neue"/>
                <a:cs typeface="Helvetica Neue"/>
              </a:rPr>
              <a:t>Causal effects and wider generalization remain unresolved</a:t>
            </a:r>
          </a:p>
        </p:txBody>
      </p:sp>
      <p:sp>
        <p:nvSpPr>
          <p:cNvPr id="3" name="">
            <a:extLst xmlns:a="http://schemas.openxmlformats.org/drawingml/2006/main">
              <a:ext uri="{FF2B5EF4-FFF2-40B4-BE49-F238E27FC236}">
                <a16:creationId xmlns:a16="http://schemas.microsoft.com/office/drawing/2014/main" id="{AE134B28-5551-4167-BC73-9A5F6C93295F}"/>
              </a:ext>
            </a:extLst>
          </p:cNvPr>
          <p:cNvSpPr>
            <a:spLocks xmlns:a="http://schemas.openxmlformats.org/drawingml/2006/main" noGrp="1"/>
          </p:cNvSpPr>
          <p:nvPr/>
        </p:nvSpPr>
        <p:spPr>
          <a:xfrm xmlns:a="http://schemas.openxmlformats.org/drawingml/2006/main">
            <a:off x="609600" y="606742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4A5160"/>
                </a:solidFill>
                <a:latin typeface="Helvetica Neue"/>
                <a:ea typeface="Helvetica Neue"/>
                <a:cs typeface="Helvetica Neue"/>
              </a:defRPr>
            </a:pPr>
            <a:r>
              <a:rPr sz="1200" b="0">
                <a:solidFill>
                  <a:srgbClr val="4A5160"/>
                </a:solidFill>
                <a:latin typeface="Helvetica Neue"/>
                <a:ea typeface="Helvetica Neue"/>
                <a:cs typeface="Helvetica Neue"/>
              </a:rPr>
              <a:t>Kross et al. (2013), PLoS ONE 8(8): e69841. DOI: 10.1371/journal.pone.0069841. Discussion, Future research and Caveats, pp. 4-5.</a:t>
            </a:r>
          </a:p>
        </p:txBody>
      </p:sp>
      <p:sp>
        <p:nvSpPr>
          <p:cNvPr id="4" name="">
            <a:extLst xmlns:a="http://schemas.openxmlformats.org/drawingml/2006/main">
              <a:ext uri="{FF2B5EF4-FFF2-40B4-BE49-F238E27FC236}">
                <a16:creationId xmlns:a16="http://schemas.microsoft.com/office/drawing/2014/main" id="{D1102E14-53B9-4C01-8F6C-250563451256}"/>
              </a:ext>
            </a:extLst>
          </p:cNvPr>
          <p:cNvSpPr>
            <a:spLocks xmlns:a="http://schemas.openxmlformats.org/drawingml/2006/main" noGrp="1"/>
          </p:cNvSpPr>
          <p:nvPr/>
        </p:nvSpPr>
        <p:spPr>
          <a:xfrm xmlns:a="http://schemas.openxmlformats.org/drawingml/2006/main">
            <a:off x="11201400" y="61722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15FD1"/>
                </a:solidFill>
                <a:latin typeface="Helvetica Neue"/>
                <a:ea typeface="Helvetica Neue"/>
                <a:cs typeface="Helvetica Neue"/>
              </a:defRPr>
            </a:pPr>
            <a:r>
              <a:rPr sz="1500" b="1">
                <a:solidFill>
                  <a:srgbClr val="315FD1"/>
                </a:solidFill>
                <a:latin typeface="Helvetica Neue"/>
                <a:ea typeface="Helvetica Neue"/>
                <a:cs typeface="Helvetica Neue"/>
              </a:rPr>
              <a:t>4</a:t>
            </a:r>
          </a:p>
        </p:txBody>
      </p:sp>
      <p:sp>
        <p:nvSpPr>
          <p:cNvPr id="5" name="">
            <a:extLst xmlns:a="http://schemas.openxmlformats.org/drawingml/2006/main">
              <a:ext uri="{FF2B5EF4-FFF2-40B4-BE49-F238E27FC236}">
                <a16:creationId xmlns:a16="http://schemas.microsoft.com/office/drawing/2014/main" id="{2114A64F-F1E9-498B-ACBE-406C3869F212}"/>
              </a:ext>
            </a:extLst>
          </p:cNvPr>
          <p:cNvSpPr>
            <a:spLocks xmlns:a="http://schemas.openxmlformats.org/drawingml/2006/main" noGrp="1"/>
          </p:cNvSpPr>
          <p:nvPr/>
        </p:nvSpPr>
        <p:spPr>
          <a:xfrm xmlns:a="http://schemas.openxmlformats.org/drawingml/2006/main">
            <a:off x="609600" y="23336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315FD1"/>
                </a:solidFill>
                <a:latin typeface="Helvetica Neue"/>
                <a:ea typeface="Helvetica Neue"/>
                <a:cs typeface="Helvetica Neue"/>
              </a:defRPr>
            </a:pPr>
            <a:r>
              <a:rPr sz="2475" b="1">
                <a:solidFill>
                  <a:srgbClr val="315FD1"/>
                </a:solidFill>
                <a:latin typeface="Helvetica Neue"/>
                <a:ea typeface="Helvetica Neue"/>
                <a:cs typeface="Helvetica Neue"/>
              </a:rPr>
              <a:t>The authors call for experiments that manipulate Facebook use to establish definitive causal relations.</a:t>
            </a:r>
          </a:p>
        </p:txBody>
      </p:sp>
      <p:sp>
        <p:nvSpPr>
          <p:cNvPr id="6" name="">
            <a:extLst xmlns:a="http://schemas.openxmlformats.org/drawingml/2006/main">
              <a:ext uri="{FF2B5EF4-FFF2-40B4-BE49-F238E27FC236}">
                <a16:creationId xmlns:a16="http://schemas.microsoft.com/office/drawing/2014/main" id="{5A2EAA09-FAB7-4A2C-AD03-03FE899BCF75}"/>
              </a:ext>
            </a:extLst>
          </p:cNvPr>
          <p:cNvSpPr>
            <a:spLocks xmlns:a="http://schemas.openxmlformats.org/drawingml/2006/main" noGrp="1"/>
          </p:cNvSpPr>
          <p:nvPr/>
        </p:nvSpPr>
        <p:spPr>
          <a:xfrm xmlns:a="http://schemas.openxmlformats.org/drawingml/2006/main">
            <a:off x="609600" y="3648075"/>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02632"/>
                </a:solidFill>
                <a:latin typeface="Helvetica Neue"/>
                <a:ea typeface="Helvetica Neue"/>
                <a:cs typeface="Helvetica Neue"/>
              </a:defRPr>
            </a:pPr>
            <a:r>
              <a:rPr sz="2250" b="1">
                <a:solidFill>
                  <a:srgbClr val="202632"/>
                </a:solidFill>
                <a:latin typeface="Helvetica Neue"/>
                <a:ea typeface="Helvetica Neue"/>
                <a:cs typeface="Helvetica Neue"/>
              </a:rPr>
              <a:t>Scope</a:t>
            </a:r>
          </a:p>
        </p:txBody>
      </p:sp>
      <p:sp>
        <p:nvSpPr>
          <p:cNvPr id="7" name="">
            <a:extLst xmlns:a="http://schemas.openxmlformats.org/drawingml/2006/main">
              <a:ext uri="{FF2B5EF4-FFF2-40B4-BE49-F238E27FC236}">
                <a16:creationId xmlns:a16="http://schemas.microsoft.com/office/drawing/2014/main" id="{360B7050-83E5-4F06-A1FA-AC856352A375}"/>
              </a:ext>
            </a:extLst>
          </p:cNvPr>
          <p:cNvSpPr>
            <a:spLocks xmlns:a="http://schemas.openxmlformats.org/drawingml/2006/main" noGrp="1"/>
          </p:cNvSpPr>
          <p:nvPr/>
        </p:nvSpPr>
        <p:spPr>
          <a:xfrm xmlns:a="http://schemas.openxmlformats.org/drawingml/2006/main">
            <a:off x="3333750" y="3609975"/>
            <a:ext cx="79057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632"/>
                </a:solidFill>
                <a:latin typeface="Helvetica Neue"/>
                <a:ea typeface="Helvetica Neue"/>
                <a:cs typeface="Helvetica Neue"/>
              </a:defRPr>
            </a:pPr>
            <a:r>
              <a:rPr sz="2175" b="0">
                <a:solidFill>
                  <a:srgbClr val="202632"/>
                </a:solidFill>
                <a:latin typeface="Helvetica Neue"/>
                <a:ea typeface="Helvetica Neue"/>
                <a:cs typeface="Helvetica Neue"/>
              </a:rPr>
              <a:t>Young adults in one local sample. Other age groups and social networks require further study.</a:t>
            </a:r>
          </a:p>
        </p:txBody>
      </p:sp>
      <p:sp>
        <p:nvSpPr>
          <p:cNvPr id="8" name="">
            <a:extLst xmlns:a="http://schemas.openxmlformats.org/drawingml/2006/main">
              <a:ext uri="{FF2B5EF4-FFF2-40B4-BE49-F238E27FC236}">
                <a16:creationId xmlns:a16="http://schemas.microsoft.com/office/drawing/2014/main" id="{3771A482-DCE4-4A4B-AACC-84BB79524CE9}"/>
              </a:ext>
            </a:extLst>
          </p:cNvPr>
          <p:cNvSpPr>
            <a:spLocks xmlns:a="http://schemas.openxmlformats.org/drawingml/2006/main" noGrp="1"/>
          </p:cNvSpPr>
          <p:nvPr/>
        </p:nvSpPr>
        <p:spPr>
          <a:xfrm xmlns:a="http://schemas.openxmlformats.org/drawingml/2006/main">
            <a:off x="609600" y="4629150"/>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02632"/>
                </a:solidFill>
                <a:latin typeface="Helvetica Neue"/>
                <a:ea typeface="Helvetica Neue"/>
                <a:cs typeface="Helvetica Neue"/>
              </a:defRPr>
            </a:pPr>
            <a:r>
              <a:rPr sz="2250" b="1">
                <a:solidFill>
                  <a:srgbClr val="202632"/>
                </a:solidFill>
                <a:latin typeface="Helvetica Neue"/>
                <a:ea typeface="Helvetica Neue"/>
                <a:cs typeface="Helvetica Neue"/>
              </a:rPr>
              <a:t>Magnitude</a:t>
            </a:r>
          </a:p>
        </p:txBody>
      </p:sp>
      <p:sp>
        <p:nvSpPr>
          <p:cNvPr id="9" name="">
            <a:extLst xmlns:a="http://schemas.openxmlformats.org/drawingml/2006/main">
              <a:ext uri="{FF2B5EF4-FFF2-40B4-BE49-F238E27FC236}">
                <a16:creationId xmlns:a16="http://schemas.microsoft.com/office/drawing/2014/main" id="{CC0B051E-FBEF-48CC-AE76-5B3815013B70}"/>
              </a:ext>
            </a:extLst>
          </p:cNvPr>
          <p:cNvSpPr>
            <a:spLocks xmlns:a="http://schemas.openxmlformats.org/drawingml/2006/main" noGrp="1"/>
          </p:cNvSpPr>
          <p:nvPr/>
        </p:nvSpPr>
        <p:spPr>
          <a:xfrm xmlns:a="http://schemas.openxmlformats.org/drawingml/2006/main">
            <a:off x="3333750" y="4562475"/>
            <a:ext cx="79057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632"/>
                </a:solidFill>
                <a:latin typeface="Helvetica Neue"/>
                <a:ea typeface="Helvetica Neue"/>
                <a:cs typeface="Helvetica Neue"/>
              </a:defRPr>
            </a:pPr>
            <a:r>
              <a:rPr sz="2175" b="0">
                <a:solidFill>
                  <a:srgbClr val="202632"/>
                </a:solidFill>
                <a:latin typeface="Helvetica Neue"/>
                <a:ea typeface="Helvetica Neue"/>
                <a:cs typeface="Helvetica Neue"/>
              </a:rPr>
              <a:t>The authors describe the observed effects as relatively small. Statistical significance does not establish a large practical effect.</a:t>
            </a:r>
          </a:p>
        </p:txBody>
      </p:sp>
      <p:sp>
        <p:nvSpPr>
          <p:cNvPr id="10" name="">
            <a:extLst xmlns:a="http://schemas.openxmlformats.org/drawingml/2006/main">
              <a:ext uri="{FF2B5EF4-FFF2-40B4-BE49-F238E27FC236}">
                <a16:creationId xmlns:a16="http://schemas.microsoft.com/office/drawing/2014/main" id="{D2AFE249-D1A9-4FB5-897E-B7926DA496B2}"/>
              </a:ext>
            </a:extLst>
          </p:cNvPr>
          <p:cNvSpPr>
            <a:spLocks xmlns:a="http://schemas.openxmlformats.org/drawingml/2006/main" noGrp="1"/>
          </p:cNvSpPr>
          <p:nvPr/>
        </p:nvSpPr>
        <p:spPr>
          <a:xfrm xmlns:a="http://schemas.openxmlformats.org/drawingml/2006/main">
            <a:off x="609600" y="5600700"/>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A5160"/>
                </a:solidFill>
                <a:latin typeface="Helvetica Neue"/>
                <a:ea typeface="Helvetica Neue"/>
                <a:cs typeface="Helvetica Neue"/>
              </a:defRPr>
            </a:pPr>
            <a:r>
              <a:rPr sz="1800" b="0">
                <a:solidFill>
                  <a:srgbClr val="4A5160"/>
                </a:solidFill>
                <a:latin typeface="Helvetica Neue"/>
                <a:ea typeface="Helvetica Neue"/>
                <a:cs typeface="Helvetica Neue"/>
              </a:rPr>
              <a:t>Discussion prompt: what randomized or objective-use evidence would change your interpretation?</a:t>
            </a:r>
          </a:p>
        </p:txBody>
      </p:sp>
    </p:spTree>
    <p:extLst>
      <p:ext uri="{BB962C8B-B14F-4D97-AF65-F5344CB8AC3E}">
        <p14:creationId xmlns:p14="http://schemas.microsoft.com/office/powerpoint/2010/main" val="146825064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2026-10-10T08:49:12.8140000Z</dcterms:created>
  <dcterms:modified xsi:type="dcterms:W3CDTF">2026-10-10T08:49:12.8140000Z</dcterms:modified>
</coreProperties>
</file>